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8" r:id="rId3"/>
    <p:sldId id="259" r:id="rId4"/>
    <p:sldId id="260" r:id="rId5"/>
    <p:sldId id="261"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1/14/2021</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1/14/2021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1/14/2021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1/14/2021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1/14/2021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1/14/2021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1/14/2021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1/14/2021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2078502"/>
          </a:xfrm>
        </p:spPr>
        <p:txBody>
          <a:bodyPr>
            <a:normAutofit/>
          </a:bodyPr>
          <a:lstStyle/>
          <a:p>
            <a:pPr algn="r"/>
            <a:r>
              <a:rPr lang="ar-EG" b="1" dirty="0" smtClean="0"/>
              <a:t>           </a:t>
            </a:r>
            <a:br>
              <a:rPr lang="ar-EG" b="1" dirty="0" smtClean="0"/>
            </a:br>
            <a:r>
              <a:rPr lang="ar-EG" b="1" dirty="0"/>
              <a:t> </a:t>
            </a:r>
            <a:r>
              <a:rPr lang="ar-EG" b="1" dirty="0" smtClean="0"/>
              <a:t>           محاضرات مادة قاعة بحث </a:t>
            </a:r>
            <a:br>
              <a:rPr lang="ar-EG" b="1" dirty="0" smtClean="0"/>
            </a:br>
            <a:r>
              <a:rPr lang="ar-EG" b="1" dirty="0" smtClean="0"/>
              <a:t>                 الفرقة الثانية </a:t>
            </a:r>
            <a:endParaRPr lang="ar-EG" b="1" dirty="0"/>
          </a:p>
        </p:txBody>
      </p:sp>
      <p:sp>
        <p:nvSpPr>
          <p:cNvPr id="3" name="Subtitle 2"/>
          <p:cNvSpPr>
            <a:spLocks noGrp="1"/>
          </p:cNvSpPr>
          <p:nvPr>
            <p:ph type="subTitle" idx="1"/>
          </p:nvPr>
        </p:nvSpPr>
        <p:spPr>
          <a:xfrm>
            <a:off x="1432560" y="1850064"/>
            <a:ext cx="7406640" cy="2493336"/>
          </a:xfrm>
        </p:spPr>
        <p:txBody>
          <a:bodyPr>
            <a:normAutofit fontScale="55000" lnSpcReduction="20000"/>
          </a:bodyPr>
          <a:lstStyle/>
          <a:p>
            <a:pPr algn="ctr"/>
            <a:endParaRPr lang="ar-EG" sz="4400" b="1" dirty="0" smtClean="0">
              <a:solidFill>
                <a:schemeClr val="tx1"/>
              </a:solidFill>
              <a:latin typeface="+mj-lt"/>
              <a:ea typeface="+mj-ea"/>
              <a:cs typeface="+mj-cs"/>
            </a:endParaRPr>
          </a:p>
          <a:p>
            <a:pPr algn="ctr"/>
            <a:endParaRPr lang="ar-EG" sz="6400" b="1" dirty="0">
              <a:solidFill>
                <a:schemeClr val="tx1"/>
              </a:solidFill>
              <a:latin typeface="+mj-lt"/>
              <a:ea typeface="+mj-ea"/>
              <a:cs typeface="+mj-cs"/>
            </a:endParaRPr>
          </a:p>
          <a:p>
            <a:pPr algn="ctr"/>
            <a:endParaRPr lang="ar-EG" sz="6400" b="1" dirty="0" smtClean="0">
              <a:solidFill>
                <a:schemeClr val="tx1"/>
              </a:solidFill>
              <a:latin typeface="+mj-lt"/>
              <a:ea typeface="+mj-ea"/>
              <a:cs typeface="+mj-cs"/>
            </a:endParaRPr>
          </a:p>
          <a:p>
            <a:pPr algn="ctr"/>
            <a:r>
              <a:rPr lang="ar-EG" sz="6400" b="1" dirty="0" smtClean="0">
                <a:solidFill>
                  <a:schemeClr val="tx1"/>
                </a:solidFill>
                <a:latin typeface="+mj-lt"/>
                <a:ea typeface="+mj-ea"/>
                <a:cs typeface="+mj-cs"/>
              </a:rPr>
              <a:t>إعداد </a:t>
            </a:r>
          </a:p>
          <a:p>
            <a:pPr algn="ctr"/>
            <a:r>
              <a:rPr lang="ar-EG" sz="6400" b="1" dirty="0" smtClean="0">
                <a:solidFill>
                  <a:schemeClr val="tx1"/>
                </a:solidFill>
                <a:latin typeface="+mj-lt"/>
                <a:ea typeface="+mj-ea"/>
                <a:cs typeface="+mj-cs"/>
              </a:rPr>
              <a:t>د.هدى الليثى.</a:t>
            </a:r>
            <a:endParaRPr lang="ar-EG" sz="6400" b="1" dirty="0">
              <a:solidFill>
                <a:schemeClr val="tx1"/>
              </a:solidFill>
              <a:latin typeface="+mj-lt"/>
              <a:ea typeface="+mj-ea"/>
              <a:cs typeface="+mj-cs"/>
            </a:endParaRPr>
          </a:p>
        </p:txBody>
      </p:sp>
    </p:spTree>
    <p:extLst>
      <p:ext uri="{BB962C8B-B14F-4D97-AF65-F5344CB8AC3E}">
        <p14:creationId xmlns:p14="http://schemas.microsoft.com/office/powerpoint/2010/main" val="39283958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457201"/>
            <a:ext cx="8763000" cy="5570756"/>
          </a:xfrm>
          <a:prstGeom prst="rect">
            <a:avLst/>
          </a:prstGeom>
        </p:spPr>
        <p:txBody>
          <a:bodyPr wrap="square">
            <a:spAutoFit/>
          </a:bodyPr>
          <a:lstStyle/>
          <a:p>
            <a:pPr algn="r" rtl="1"/>
            <a:r>
              <a:rPr lang="ar-EG" sz="3200" b="1" dirty="0"/>
              <a:t>أولا : أخلاقيات البحث العلمى </a:t>
            </a:r>
            <a:endParaRPr lang="en-US" sz="3200" dirty="0"/>
          </a:p>
          <a:p>
            <a:pPr rtl="1"/>
            <a:r>
              <a:rPr lang="ar-EG" b="1" dirty="0"/>
              <a:t> </a:t>
            </a:r>
            <a:endParaRPr lang="en-US" dirty="0"/>
          </a:p>
          <a:p>
            <a:pPr algn="just" rtl="1"/>
            <a:r>
              <a:rPr lang="ar-EG" dirty="0"/>
              <a:t>      </a:t>
            </a:r>
            <a:r>
              <a:rPr lang="ar-EG" sz="3200" dirty="0"/>
              <a:t>إن الأخلاق هى ما يجب عليك أن تفعله وإتباع معاييرالسلوك الجيد والتمكن من التقدير بين ما الصحيح وما الخاطى، والأخلاقيات هى المبادئ الأساسية التى تقوم عليها القوانين والأعراف وفقا للقواعد المعمول بها والتى يلتزم بها الفئات المهنية المتخصصة، وهى قواعد بناءة لضبط السلوك وتستهدف تحديد الأفعال والعلاقات والسياسات التى ينبغى اعتبارها صحيحة أو خاطئة. يقصد بأخلاقيات البحث العلمى ايضا إحياء المثل الأخلاقية للبحث العلمى لدى الباحثين والدارسين وطلاب العلم والتى تحفظ للعلم كيانه وللبحث قوامة. </a:t>
            </a:r>
            <a:endParaRPr lang="en-US" sz="3200" dirty="0"/>
          </a:p>
          <a:p>
            <a:pPr rtl="1"/>
            <a:r>
              <a:rPr lang="ar-EG" dirty="0"/>
              <a:t> </a:t>
            </a:r>
            <a:endParaRPr lang="en-US" dirty="0"/>
          </a:p>
        </p:txBody>
      </p:sp>
    </p:spTree>
    <p:extLst>
      <p:ext uri="{BB962C8B-B14F-4D97-AF65-F5344CB8AC3E}">
        <p14:creationId xmlns:p14="http://schemas.microsoft.com/office/powerpoint/2010/main" val="1914478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wheel(1)">
                                      <p:cBhvr>
                                        <p:cTn id="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838201"/>
            <a:ext cx="7239000" cy="4308872"/>
          </a:xfrm>
          <a:prstGeom prst="rect">
            <a:avLst/>
          </a:prstGeom>
        </p:spPr>
        <p:txBody>
          <a:bodyPr wrap="square">
            <a:spAutoFit/>
          </a:bodyPr>
          <a:lstStyle/>
          <a:p>
            <a:pPr algn="ctr" rtl="1"/>
            <a:r>
              <a:rPr lang="ar-EG" sz="3200" b="1" dirty="0"/>
              <a:t>مميزات إجراء البحوث فى الإطار الأخلاقى </a:t>
            </a:r>
            <a:endParaRPr lang="en-US" sz="3200" dirty="0"/>
          </a:p>
          <a:p>
            <a:pPr algn="r" rtl="1"/>
            <a:r>
              <a:rPr lang="ar-EG" b="1" dirty="0"/>
              <a:t> </a:t>
            </a:r>
            <a:endParaRPr lang="en-US" dirty="0"/>
          </a:p>
          <a:p>
            <a:pPr lvl="0" algn="just" rtl="1"/>
            <a:r>
              <a:rPr lang="ar-EG" sz="3200" dirty="0"/>
              <a:t>إتفاق وسائل البحث العلمى مع مبادئ الأخلاق.</a:t>
            </a:r>
            <a:endParaRPr lang="en-US" sz="3200" dirty="0"/>
          </a:p>
          <a:p>
            <a:pPr lvl="0" algn="just" rtl="1"/>
            <a:r>
              <a:rPr lang="ar-EG" sz="3200" dirty="0"/>
              <a:t>الإسهام فى التنمية البشرية والمعرفة وكرامة الإنسان .</a:t>
            </a:r>
            <a:endParaRPr lang="en-US" sz="3200" dirty="0"/>
          </a:p>
          <a:p>
            <a:pPr lvl="0" algn="just" rtl="1"/>
            <a:r>
              <a:rPr lang="ar-EG" sz="3200" dirty="0"/>
              <a:t>أن تفوق  الفوائد المرجوة من البحث العلمى الأضرار المتوقعة منه.</a:t>
            </a:r>
            <a:endParaRPr lang="en-US" sz="3200" dirty="0"/>
          </a:p>
          <a:p>
            <a:pPr lvl="0" algn="just" rtl="1"/>
            <a:r>
              <a:rPr lang="ar-EG" sz="3200" dirty="0"/>
              <a:t>عدم تعارض فرضية البحث العلمى ومخرجاته مع الإطار الأخلاقى.</a:t>
            </a:r>
            <a:endParaRPr lang="en-US" sz="3200" dirty="0"/>
          </a:p>
          <a:p>
            <a:pPr algn="just" rtl="1"/>
            <a:r>
              <a:rPr lang="ar-EG" sz="3200" dirty="0"/>
              <a:t> </a:t>
            </a:r>
            <a:endParaRPr lang="en-US" sz="3200" dirty="0"/>
          </a:p>
        </p:txBody>
      </p:sp>
    </p:spTree>
    <p:extLst>
      <p:ext uri="{BB962C8B-B14F-4D97-AF65-F5344CB8AC3E}">
        <p14:creationId xmlns:p14="http://schemas.microsoft.com/office/powerpoint/2010/main" val="1810608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Effect transition="in" filter="wheel(1)">
                                      <p:cBhvr>
                                        <p:cTn id="7" dur="2000"/>
                                        <p:tgtEl>
                                          <p:spTgt spid="2">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wheel(1)">
                                      <p:cBhvr>
                                        <p:cTn id="12" dur="2000"/>
                                        <p:tgtEl>
                                          <p:spTgt spid="2">
                                            <p:txEl>
                                              <p:pRg st="0" end="0"/>
                                            </p:txEl>
                                          </p:spTgt>
                                        </p:tgtEl>
                                      </p:cBhvr>
                                    </p:animEffect>
                                  </p:childTnLst>
                                </p:cTn>
                              </p:par>
                              <p:par>
                                <p:cTn id="13" presetID="21" presetClass="entr" presetSubtype="1" fill="hold" nodeType="with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wheel(1)">
                                      <p:cBhvr>
                                        <p:cTn id="15" dur="2000"/>
                                        <p:tgtEl>
                                          <p:spTgt spid="2">
                                            <p:txEl>
                                              <p:pRg st="1" end="1"/>
                                            </p:txEl>
                                          </p:spTgt>
                                        </p:tgtEl>
                                      </p:cBhvr>
                                    </p:animEffect>
                                  </p:childTnLst>
                                </p:cTn>
                              </p:par>
                              <p:par>
                                <p:cTn id="16" presetID="21" presetClass="entr" presetSubtype="1" fill="hold" nodeType="withEffect">
                                  <p:stCondLst>
                                    <p:cond delay="0"/>
                                  </p:stCondLst>
                                  <p:childTnLst>
                                    <p:set>
                                      <p:cBhvr>
                                        <p:cTn id="17" dur="1" fill="hold">
                                          <p:stCondLst>
                                            <p:cond delay="0"/>
                                          </p:stCondLst>
                                        </p:cTn>
                                        <p:tgtEl>
                                          <p:spTgt spid="2">
                                            <p:txEl>
                                              <p:pRg st="2" end="2"/>
                                            </p:txEl>
                                          </p:spTgt>
                                        </p:tgtEl>
                                        <p:attrNameLst>
                                          <p:attrName>style.visibility</p:attrName>
                                        </p:attrNameLst>
                                      </p:cBhvr>
                                      <p:to>
                                        <p:strVal val="visible"/>
                                      </p:to>
                                    </p:set>
                                    <p:animEffect transition="in" filter="wheel(1)">
                                      <p:cBhvr>
                                        <p:cTn id="18" dur="2000"/>
                                        <p:tgtEl>
                                          <p:spTgt spid="2">
                                            <p:txEl>
                                              <p:pRg st="2" end="2"/>
                                            </p:txEl>
                                          </p:spTgt>
                                        </p:tgtEl>
                                      </p:cBhvr>
                                    </p:animEffect>
                                  </p:childTnLst>
                                </p:cTn>
                              </p:par>
                              <p:par>
                                <p:cTn id="19" presetID="21" presetClass="entr" presetSubtype="1"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wheel(1)">
                                      <p:cBhvr>
                                        <p:cTn id="21" dur="2000"/>
                                        <p:tgtEl>
                                          <p:spTgt spid="2">
                                            <p:txEl>
                                              <p:pRg st="4" end="4"/>
                                            </p:txEl>
                                          </p:spTgt>
                                        </p:tgtEl>
                                      </p:cBhvr>
                                    </p:animEffect>
                                  </p:childTnLst>
                                </p:cTn>
                              </p:par>
                              <p:par>
                                <p:cTn id="22" presetID="21" presetClass="entr" presetSubtype="1" fill="hold" nodeType="withEffect">
                                  <p:stCondLst>
                                    <p:cond delay="0"/>
                                  </p:stCondLst>
                                  <p:childTnLst>
                                    <p:set>
                                      <p:cBhvr>
                                        <p:cTn id="23" dur="1" fill="hold">
                                          <p:stCondLst>
                                            <p:cond delay="0"/>
                                          </p:stCondLst>
                                        </p:cTn>
                                        <p:tgtEl>
                                          <p:spTgt spid="2">
                                            <p:txEl>
                                              <p:pRg st="5" end="5"/>
                                            </p:txEl>
                                          </p:spTgt>
                                        </p:tgtEl>
                                        <p:attrNameLst>
                                          <p:attrName>style.visibility</p:attrName>
                                        </p:attrNameLst>
                                      </p:cBhvr>
                                      <p:to>
                                        <p:strVal val="visible"/>
                                      </p:to>
                                    </p:set>
                                    <p:animEffect transition="in" filter="wheel(1)">
                                      <p:cBhvr>
                                        <p:cTn id="24" dur="2000"/>
                                        <p:tgtEl>
                                          <p:spTgt spid="2">
                                            <p:txEl>
                                              <p:pRg st="5" end="5"/>
                                            </p:txEl>
                                          </p:spTgt>
                                        </p:tgtEl>
                                      </p:cBhvr>
                                    </p:animEffect>
                                  </p:childTnLst>
                                </p:cTn>
                              </p:par>
                              <p:par>
                                <p:cTn id="25" presetID="21" presetClass="entr" presetSubtype="1" fill="hold"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wheel(1)">
                                      <p:cBhvr>
                                        <p:cTn id="27" dur="20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152401"/>
            <a:ext cx="7848600" cy="6678751"/>
          </a:xfrm>
          <a:prstGeom prst="rect">
            <a:avLst/>
          </a:prstGeom>
        </p:spPr>
        <p:txBody>
          <a:bodyPr wrap="square">
            <a:spAutoFit/>
          </a:bodyPr>
          <a:lstStyle/>
          <a:p>
            <a:pPr algn="r" rtl="1"/>
            <a:r>
              <a:rPr lang="ar-EG" sz="2400" b="1" dirty="0"/>
              <a:t>شروط البحث الجيد </a:t>
            </a:r>
            <a:endParaRPr lang="ar-EG" sz="2400" b="1" dirty="0" smtClean="0"/>
          </a:p>
          <a:p>
            <a:pPr algn="r" rtl="1"/>
            <a:endParaRPr lang="en-US" sz="2000" dirty="0"/>
          </a:p>
          <a:p>
            <a:pPr lvl="0" algn="r" rtl="1"/>
            <a:r>
              <a:rPr lang="ar-EG" sz="2400" dirty="0"/>
              <a:t>الأمانة العلمية وهى شقين:</a:t>
            </a:r>
            <a:endParaRPr lang="en-US" sz="2400" dirty="0"/>
          </a:p>
          <a:p>
            <a:pPr lvl="0" algn="r" rtl="1"/>
            <a:r>
              <a:rPr lang="ar-EG" sz="2400" dirty="0"/>
              <a:t>رد المعلومة لمصدرها أى نسبة الأقوال إلى أصحابها.</a:t>
            </a:r>
            <a:endParaRPr lang="en-US" sz="2400" dirty="0"/>
          </a:p>
          <a:p>
            <a:pPr lvl="0" algn="r" rtl="1"/>
            <a:r>
              <a:rPr lang="ar-EG" sz="2400" dirty="0"/>
              <a:t>عدم وضع نصا مبتورا لأستدل  به بفكرة معنية.</a:t>
            </a:r>
            <a:endParaRPr lang="en-US" sz="2400" dirty="0"/>
          </a:p>
          <a:p>
            <a:pPr lvl="0" algn="r" rtl="1"/>
            <a:r>
              <a:rPr lang="ar-EG" sz="2400" dirty="0"/>
              <a:t>أن يصاغ البحث بلغة سليمة ومقنعة يفهما الآخرون لأن الإنسان لا يكتب لنفسه ولكن يكتب للآخرين.</a:t>
            </a:r>
            <a:endParaRPr lang="en-US" sz="2400" dirty="0"/>
          </a:p>
          <a:p>
            <a:pPr lvl="0" algn="r" rtl="1"/>
            <a:r>
              <a:rPr lang="ar-EG" sz="2400" dirty="0"/>
              <a:t>الإتيان بجديد : والجديد هو إيجاد علاقات أو إرتباطات جديدة بين عناصر موجودة بالفعل هذه العلاقات والتشكيلات هى الجديد.</a:t>
            </a:r>
            <a:endParaRPr lang="en-US" sz="2400" dirty="0"/>
          </a:p>
          <a:p>
            <a:pPr lvl="0" algn="r" rtl="1"/>
            <a:r>
              <a:rPr lang="ar-EG" sz="2400" dirty="0"/>
              <a:t>جدة الموضوع وعدم التكرار : أى أن يكون موضوع البحث لم يسبق تناوله بنفس الطريقة من قبل.</a:t>
            </a:r>
            <a:endParaRPr lang="en-US" sz="2400" dirty="0"/>
          </a:p>
          <a:p>
            <a:pPr lvl="0" algn="r" rtl="1"/>
            <a:r>
              <a:rPr lang="ar-EG" sz="2400" dirty="0"/>
              <a:t>أن يقع البحث فى عدد معقول من الصفحات  بإتباع اللائحة الخاصة بذلك داخل الكلية.</a:t>
            </a:r>
            <a:endParaRPr lang="en-US" sz="2400" dirty="0"/>
          </a:p>
          <a:p>
            <a:pPr lvl="0" algn="r" rtl="1"/>
            <a:r>
              <a:rPr lang="ar-EG" sz="2400" dirty="0"/>
              <a:t>إعتماد البحث على منهجية علمية جيدة تتفق مع موضوع البحث ودراسته.</a:t>
            </a:r>
            <a:endParaRPr lang="en-US" sz="2400" dirty="0"/>
          </a:p>
          <a:p>
            <a:pPr lvl="0" algn="r" rtl="1"/>
            <a:r>
              <a:rPr lang="ar-EG" sz="2400" dirty="0"/>
              <a:t>تأكيد الممارسات العملية مع النظرية : أى أن يرتبط ببيئة محلية وأن لا يكون نظرى بحث ، إلا فى حالة إن كان الموضوع  جديدا ولا يحظى بكتابات عربية ذات قيمة.</a:t>
            </a:r>
            <a:endParaRPr lang="en-US" sz="2400" dirty="0"/>
          </a:p>
          <a:p>
            <a:pPr algn="r" rtl="1"/>
            <a:r>
              <a:rPr lang="en-US" sz="2400" dirty="0"/>
              <a:t> </a:t>
            </a:r>
          </a:p>
        </p:txBody>
      </p:sp>
    </p:spTree>
    <p:extLst>
      <p:ext uri="{BB962C8B-B14F-4D97-AF65-F5344CB8AC3E}">
        <p14:creationId xmlns:p14="http://schemas.microsoft.com/office/powerpoint/2010/main" val="35777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66800" y="335846"/>
            <a:ext cx="7924800" cy="7048083"/>
          </a:xfrm>
          <a:prstGeom prst="rect">
            <a:avLst/>
          </a:prstGeom>
        </p:spPr>
        <p:txBody>
          <a:bodyPr wrap="square">
            <a:spAutoFit/>
          </a:bodyPr>
          <a:lstStyle/>
          <a:p>
            <a:pPr algn="r" rtl="1"/>
            <a:r>
              <a:rPr lang="ar-EG" sz="2400" b="1" dirty="0"/>
              <a:t>ثانيا: إختيار موضوع البحث </a:t>
            </a:r>
            <a:endParaRPr lang="en-US" sz="2000" dirty="0"/>
          </a:p>
          <a:p>
            <a:pPr algn="just" rtl="1"/>
            <a:r>
              <a:rPr lang="ar-EG" sz="2400" dirty="0" smtClean="0"/>
              <a:t>         يعتبر </a:t>
            </a:r>
            <a:r>
              <a:rPr lang="ar-EG" sz="2400" dirty="0"/>
              <a:t>اختيار موضوع البحث أول وأهم خطوة فى خطوات إعداد  البحث ،لذلك يجب أن يتم لاختيار بعناية لتفادى العديد من المشكلات فيما بعد ، لذلك قد يمكث الباحث أسابيع وشهورا طويلة من اجل التوصل لموضوع واحد ، فالموضوع الجيد هو الذى يمكن إتمامه بنجاح.</a:t>
            </a:r>
            <a:endParaRPr lang="en-US" sz="2400" dirty="0"/>
          </a:p>
          <a:p>
            <a:pPr algn="just" rtl="1"/>
            <a:r>
              <a:rPr lang="ar-EG" sz="2400" dirty="0"/>
              <a:t>ويجب على الباحث أن يستقر على موضوع يحبه ويميل إليه ، وكلها زادت خبرة الباحث فى الموضوع أكثر كلما تمكن أكثر من استيفاء جميع حدود ونقاط الدراسة .</a:t>
            </a:r>
            <a:endParaRPr lang="en-US" sz="2400" dirty="0"/>
          </a:p>
          <a:p>
            <a:pPr algn="just" rtl="1"/>
            <a:r>
              <a:rPr lang="ar-EG" sz="2400" dirty="0"/>
              <a:t>وعموما فإن اختيار الموضوع الجيد لا يأتى مرة واحدة وإنما يمر بعدة  مراحل ، كالتالى :</a:t>
            </a:r>
            <a:endParaRPr lang="en-US" sz="2400" dirty="0"/>
          </a:p>
          <a:p>
            <a:pPr lvl="0" algn="just" rtl="1"/>
            <a:r>
              <a:rPr lang="ar-EG" sz="2400" dirty="0"/>
              <a:t>تحديد المجال الواسع أولا (مواقع الإنترنت ).</a:t>
            </a:r>
            <a:endParaRPr lang="en-US" sz="2400" dirty="0"/>
          </a:p>
          <a:p>
            <a:pPr lvl="0" algn="just" rtl="1"/>
            <a:r>
              <a:rPr lang="ar-EG" sz="2400" dirty="0"/>
              <a:t>تم التقاط موضوع ضمن هذا المجال (دراسة وتقييم المواقع العربية على الانترنت).</a:t>
            </a:r>
            <a:endParaRPr lang="en-US" sz="2400" dirty="0"/>
          </a:p>
          <a:p>
            <a:pPr lvl="0" algn="just" rtl="1"/>
            <a:r>
              <a:rPr lang="ar-EG" sz="2400" dirty="0"/>
              <a:t>اختيار نقطة محددة للبحث ( دراسة وتقييم مواقع الأطفال العربية على الانترنت ).</a:t>
            </a:r>
            <a:endParaRPr lang="en-US" sz="2400" dirty="0"/>
          </a:p>
          <a:p>
            <a:pPr lvl="0" algn="just" rtl="1"/>
            <a:r>
              <a:rPr lang="ar-EG" sz="2400" dirty="0"/>
              <a:t>الرجوع لبحث الإنتاج الفكرى لضمان عدم التكرار.</a:t>
            </a:r>
            <a:endParaRPr lang="en-US" sz="2400" dirty="0"/>
          </a:p>
          <a:p>
            <a:pPr lvl="0" algn="just" rtl="1"/>
            <a:r>
              <a:rPr lang="ar-EG" sz="2400" dirty="0"/>
              <a:t>التحديد النهائى للموضوع (مواقع مكتبات الأطفال العربية على الإنترنت ). </a:t>
            </a:r>
            <a:endParaRPr lang="en-US" sz="2400" dirty="0"/>
          </a:p>
          <a:p>
            <a:pPr algn="just" rtl="1"/>
            <a:r>
              <a:rPr lang="en-US" sz="2400" dirty="0"/>
              <a:t> </a:t>
            </a:r>
          </a:p>
          <a:p>
            <a:pPr algn="r"/>
            <a:endParaRPr lang="ar-EG" sz="2000" dirty="0"/>
          </a:p>
        </p:txBody>
      </p:sp>
    </p:spTree>
    <p:extLst>
      <p:ext uri="{BB962C8B-B14F-4D97-AF65-F5344CB8AC3E}">
        <p14:creationId xmlns:p14="http://schemas.microsoft.com/office/powerpoint/2010/main" val="1991477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52401"/>
            <a:ext cx="6096000" cy="3447098"/>
          </a:xfrm>
          <a:prstGeom prst="rect">
            <a:avLst/>
          </a:prstGeom>
        </p:spPr>
        <p:txBody>
          <a:bodyPr wrap="square">
            <a:spAutoFit/>
          </a:bodyPr>
          <a:lstStyle/>
          <a:p>
            <a:pPr algn="r" rtl="1"/>
            <a:r>
              <a:rPr lang="ar-EG" sz="2800" b="1" dirty="0"/>
              <a:t>المصادر أو الأدوات التى تساعد الباحث على إختيار موضوع بحثه </a:t>
            </a:r>
            <a:r>
              <a:rPr lang="ar-EG" sz="2800" b="1" dirty="0" smtClean="0"/>
              <a:t>بنفسه</a:t>
            </a:r>
            <a:endParaRPr lang="en-US" sz="2800" b="1" dirty="0"/>
          </a:p>
          <a:p>
            <a:pPr algn="r" rtl="1"/>
            <a:r>
              <a:rPr lang="ar-EG" b="1" dirty="0"/>
              <a:t> </a:t>
            </a:r>
            <a:endParaRPr lang="ar-EG" b="1" dirty="0" smtClean="0"/>
          </a:p>
          <a:p>
            <a:pPr algn="r" rtl="1"/>
            <a:r>
              <a:rPr lang="ar-EG" sz="2400" b="1" dirty="0" smtClean="0"/>
              <a:t>- أدلة </a:t>
            </a:r>
            <a:r>
              <a:rPr lang="ar-EG" sz="2400" b="1" dirty="0"/>
              <a:t>الرسائل الجامعية فى تخصص  المكتبات </a:t>
            </a:r>
            <a:r>
              <a:rPr lang="ar-EG" sz="2400" b="1" dirty="0" smtClean="0"/>
              <a:t>والمعلومات.</a:t>
            </a:r>
            <a:r>
              <a:rPr lang="ar-EG" sz="2400" dirty="0" smtClean="0"/>
              <a:t> </a:t>
            </a:r>
          </a:p>
          <a:p>
            <a:pPr algn="r" rtl="1"/>
            <a:r>
              <a:rPr lang="ar-EG" sz="2400" b="1" dirty="0" smtClean="0"/>
              <a:t>- الببليوجرافيات </a:t>
            </a:r>
            <a:r>
              <a:rPr lang="ar-EG" sz="2400" b="1" dirty="0"/>
              <a:t>والفهارس </a:t>
            </a:r>
            <a:r>
              <a:rPr lang="ar-EG" sz="2400" b="1" dirty="0" smtClean="0"/>
              <a:t>المتخصصة.</a:t>
            </a:r>
          </a:p>
          <a:p>
            <a:pPr algn="r" rtl="1"/>
            <a:r>
              <a:rPr lang="ar-EG" sz="2400" b="1" dirty="0" smtClean="0"/>
              <a:t>- الكشافات  </a:t>
            </a:r>
            <a:r>
              <a:rPr lang="ar-EG" sz="2400" b="1" dirty="0"/>
              <a:t>المتخصصة </a:t>
            </a:r>
            <a:r>
              <a:rPr lang="ar-EG" sz="2400" b="1" dirty="0" smtClean="0"/>
              <a:t>والمستخلصات</a:t>
            </a:r>
            <a:r>
              <a:rPr lang="ar-EG" sz="2400" b="1" dirty="0"/>
              <a:t>.</a:t>
            </a:r>
            <a:endParaRPr lang="ar-EG" sz="2400" dirty="0" smtClean="0"/>
          </a:p>
          <a:p>
            <a:pPr algn="r" rtl="1"/>
            <a:r>
              <a:rPr lang="ar-EG" sz="2400" b="1" dirty="0" smtClean="0"/>
              <a:t>- قواعد </a:t>
            </a:r>
            <a:r>
              <a:rPr lang="ar-EG" sz="2400" b="1" dirty="0"/>
              <a:t>البيانات </a:t>
            </a:r>
            <a:r>
              <a:rPr lang="ar-EG" sz="2400" b="1" dirty="0" smtClean="0"/>
              <a:t>الببليوجرافية.</a:t>
            </a:r>
          </a:p>
          <a:p>
            <a:pPr algn="r" rtl="1"/>
            <a:r>
              <a:rPr lang="ar-EG" sz="2400" b="1" dirty="0" smtClean="0"/>
              <a:t>- أهل </a:t>
            </a:r>
            <a:r>
              <a:rPr lang="ar-EG" sz="2400" b="1" dirty="0"/>
              <a:t>الخبرة </a:t>
            </a:r>
            <a:r>
              <a:rPr lang="ar-EG" sz="2400" b="1" dirty="0" smtClean="0"/>
              <a:t>والثقة.</a:t>
            </a:r>
          </a:p>
          <a:p>
            <a:pPr algn="r" rtl="1"/>
            <a:r>
              <a:rPr lang="ar-EG" sz="2400" b="1" dirty="0" smtClean="0"/>
              <a:t>- خطط التصنيف.</a:t>
            </a:r>
            <a:endParaRPr lang="en-US" sz="2400" dirty="0"/>
          </a:p>
        </p:txBody>
      </p:sp>
    </p:spTree>
    <p:extLst>
      <p:ext uri="{BB962C8B-B14F-4D97-AF65-F5344CB8AC3E}">
        <p14:creationId xmlns:p14="http://schemas.microsoft.com/office/powerpoint/2010/main" val="3095716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44</TotalTime>
  <Words>316</Words>
  <Application>Microsoft Office PowerPoint</Application>
  <PresentationFormat>On-screen Show (4:3)</PresentationFormat>
  <Paragraphs>47</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Solstice</vt:lpstr>
      <vt:lpstr>                        محاضرات مادة قاعة بحث                   الفرقة الثانية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مادة قاعة بحث  الفرقة الثانية </dc:title>
  <dc:creator>Baghddadd</dc:creator>
  <cp:lastModifiedBy>Baghddadd</cp:lastModifiedBy>
  <cp:revision>7</cp:revision>
  <dcterms:created xsi:type="dcterms:W3CDTF">2006-08-16T00:00:00Z</dcterms:created>
  <dcterms:modified xsi:type="dcterms:W3CDTF">2021-01-14T19:45:46Z</dcterms:modified>
</cp:coreProperties>
</file>